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56" r:id="rId3"/>
    <p:sldId id="257" r:id="rId4"/>
    <p:sldId id="258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media/image4.jpeg>
</file>

<file path=ppt/media/image5.png>
</file>

<file path=ppt/media/image6.png>
</file>

<file path=ppt/media/image7.jpe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53BC0B-5B2A-4591-B6ED-2F4EAE9DD9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8A4251-CE5B-443C-95F3-6575213C29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38C250-118F-4164-B24E-40C128CC5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FC89B9-06D6-4C06-8FCB-0FD032DD1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4E8713-FD9F-425F-9946-1B73D3A03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3062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FDF7F3-F6AC-4DE6-969C-C777CA79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71BEA32-858D-4553-8173-17BA4AFD2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6E3C0B-7AFA-4B82-9C61-3E7633DC1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8B80B5-B1F3-4D2F-AF22-50580FBCE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3386B9-B2F6-469E-A5FE-1D4146BD8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0406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3AB5B6C-1BB6-46D5-B22D-D3C748F7C6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C4C933D-A4B2-4B1E-9145-440A8940E5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C1B97A4-6485-4C93-8F3B-5DEBB976A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2A29A08-6336-41FD-9AA3-993132DA1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C9FE1F-175E-422A-8162-11D50ADD0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161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F1B98-9559-4FFB-B291-B511456F9B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D33C57-4EA4-407D-819A-62CB0CE7CA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53DE66-D8C8-4DA0-8414-58C929064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9C21-F194-446A-B15B-95AEC5E2C89D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333C53-E750-43AB-B845-9605F57DB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AFAAB3-B342-428C-8D52-160B5283E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98C2-CEBD-40F7-8E73-393BA8F29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3811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A4398E-7876-4640-AC68-73FEFB924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45E58F-EE50-49A5-82FD-435899B7B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73DCA6-A30A-4CB9-8116-FD063FD38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0014DA-07B1-4ED3-9C6D-BA0F3C5C1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4F382F-C1E4-40B0-8025-E305330A2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1870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3DFC7-6195-4C54-A660-33C5913D1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DE3473-BBAE-49DC-86C4-6A7B3C0AB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FF7169-8427-41A6-BB47-9488B4F13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B783B5-EE01-4612-AF90-F13038CBD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6F5433-31C6-4E3E-ADC7-BF6D5C27B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031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33D788-E285-4E35-AEDA-9CFA8A246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3E1108-7C64-47CA-A546-8BE8FA780A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24FE642-5A26-4BB1-9BE6-E8A6928B75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4E9A158-B17D-447B-B81F-357E29049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5C5DA5-34FB-4235-BF3A-2F1D08233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30930C9-0177-4D65-ABF2-8C53FB71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5821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FD2BAD-57B3-42F7-A1C7-01881C67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B0D4A2F-E9BA-4B6D-8EC9-6275B1883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44384BD-0039-4369-9461-D1EBAADAFA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A211013-FC24-4C65-ABEC-7D32215991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E83CE7F-6C8F-4A33-BDE2-D272B908F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6F48106-65AD-4FDC-B4FF-D273BD4C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6FD8388-2C1A-4E1A-A22C-2516FD30F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035AE49-F708-422A-A004-748C628A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1297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C8673C-067F-4D44-92AB-DF50BAD96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2DCC568-88A0-4850-B520-02CAAFF4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C1E0DB7-0AE8-4B9E-8E0D-778FA68D9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389B941-9C58-4BC7-B5B2-0EAED2438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8145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AA3745-42D4-46B1-8E8D-FED9C6CA9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DC61629-B1A1-4176-A385-6F33BD74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73D1780-9E1B-41BF-8AAE-55B147876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2548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319BB-930A-4EE3-B3BE-4E2D2A804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84AFE0-49A2-4295-825B-65D613B8C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106F2FD-A050-46A3-BB43-45E578CADA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FDE87D3-DDC2-4A8C-B136-FC635F88B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9261366-8B73-4758-B951-3FEF73B60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7927D17-4F31-4A9C-855B-BB95E94D4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8615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4D2CEE-121E-4589-84CA-1A1E404D3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81BE9C1-7D50-41E7-A785-FD1BBC33D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468C596-6B80-42A9-8A15-84EAFB986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60048C9-9F17-4151-8D1E-E8A4678BE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D394C7D-49C6-4037-AD49-64887D1EA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6E25302-2308-4FB0-949F-3DDFBDB51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9461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1E32AD3-71EA-4268-B190-7BEA59769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999637-19FE-4F2F-851F-DFEAFB4D2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B9F5BF2-B2F7-4236-8213-2E7293E19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BED11-A0CD-44CE-B7E0-26B9CCAC3FB4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B521D2-78C1-4B60-861A-33793BA5AC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118F54-78C5-4062-BFA1-ECFEE12AF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713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9F4824C-A597-480E-9391-C170D8ECA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E4ABFA-089D-4E04-B766-F40BDC331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95D9D9-5832-49D1-AEB4-B9FF21F8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B9C21-F194-446A-B15B-95AEC5E2C89D}" type="datetimeFigureOut">
              <a:rPr lang="pt-BR" smtClean="0"/>
              <a:t>05/06/2020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C1D900-9220-41FA-9037-FB94D94E8D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A2FDE0-39F7-4F99-A824-61E2CCE8FB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E98C2-CEBD-40F7-8E73-393BA8F29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6180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3.sv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microsoft.com/office/2017/06/relationships/model3d" Target="../media/model3d1.glb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11C0E15-2481-47E9-8045-F3475A066FD1}"/>
              </a:ext>
            </a:extLst>
          </p:cNvPr>
          <p:cNvSpPr/>
          <p:nvPr/>
        </p:nvSpPr>
        <p:spPr>
          <a:xfrm>
            <a:off x="0" y="-39756"/>
            <a:ext cx="12192000" cy="3429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A0D00A7-644F-4725-99E3-F0A762A25A40}"/>
              </a:ext>
            </a:extLst>
          </p:cNvPr>
          <p:cNvSpPr txBox="1"/>
          <p:nvPr/>
        </p:nvSpPr>
        <p:spPr>
          <a:xfrm>
            <a:off x="954159" y="368367"/>
            <a:ext cx="1417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RPA</a:t>
            </a:r>
            <a:endParaRPr lang="pt-BR" sz="2400" b="1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25EE0AE-6D23-497F-A9F0-D86D5352D54D}"/>
              </a:ext>
            </a:extLst>
          </p:cNvPr>
          <p:cNvSpPr txBox="1"/>
          <p:nvPr/>
        </p:nvSpPr>
        <p:spPr>
          <a:xfrm>
            <a:off x="758686" y="1128131"/>
            <a:ext cx="507214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Aplicação tecnológica de automação de processos que utiliza softwares “robôs”.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Substitui tarefas muito repetitivas que possuem baixa importância ou operacionais de uma empresa. Imitando atuação de um ser humano executando as atividades em um computador.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400" dirty="0">
              <a:solidFill>
                <a:schemeClr val="bg1"/>
              </a:solidFill>
            </a:endParaRP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DB80FC7-822C-4C2E-BA9D-6D7D12FCA330}"/>
              </a:ext>
            </a:extLst>
          </p:cNvPr>
          <p:cNvCxnSpPr/>
          <p:nvPr/>
        </p:nvCxnSpPr>
        <p:spPr>
          <a:xfrm flipV="1">
            <a:off x="344556" y="209681"/>
            <a:ext cx="0" cy="7461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387EC89C-7F69-4172-917A-3D657F3F5E51}"/>
              </a:ext>
            </a:extLst>
          </p:cNvPr>
          <p:cNvCxnSpPr>
            <a:cxnSpLocks/>
          </p:cNvCxnSpPr>
          <p:nvPr/>
        </p:nvCxnSpPr>
        <p:spPr>
          <a:xfrm>
            <a:off x="331304" y="208289"/>
            <a:ext cx="854765" cy="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38115FB4-501D-44B6-BC61-B48F360FB39C}"/>
              </a:ext>
            </a:extLst>
          </p:cNvPr>
          <p:cNvCxnSpPr/>
          <p:nvPr/>
        </p:nvCxnSpPr>
        <p:spPr>
          <a:xfrm flipV="1">
            <a:off x="11734800" y="5795473"/>
            <a:ext cx="0" cy="746154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D0D19755-8614-466F-A010-219803E698C8}"/>
              </a:ext>
            </a:extLst>
          </p:cNvPr>
          <p:cNvCxnSpPr>
            <a:cxnSpLocks/>
          </p:cNvCxnSpPr>
          <p:nvPr/>
        </p:nvCxnSpPr>
        <p:spPr>
          <a:xfrm flipH="1">
            <a:off x="10986052" y="6541627"/>
            <a:ext cx="74874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360F0FE-92A5-4F02-8EC7-BE0DA1066DA0}"/>
              </a:ext>
            </a:extLst>
          </p:cNvPr>
          <p:cNvSpPr txBox="1"/>
          <p:nvPr/>
        </p:nvSpPr>
        <p:spPr>
          <a:xfrm>
            <a:off x="7043530" y="1094528"/>
            <a:ext cx="422744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Otimização de Processos;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Diminuição de erros;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Otimização da equipe;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Agilidade no atendimento;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Execução sem interrupção;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400" dirty="0">
              <a:solidFill>
                <a:schemeClr val="bg1"/>
              </a:solidFill>
            </a:endParaRPr>
          </a:p>
        </p:txBody>
      </p: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2A6B611B-EF67-424E-A613-CE6A7D261BAB}"/>
              </a:ext>
            </a:extLst>
          </p:cNvPr>
          <p:cNvCxnSpPr>
            <a:cxnSpLocks/>
          </p:cNvCxnSpPr>
          <p:nvPr/>
        </p:nvCxnSpPr>
        <p:spPr>
          <a:xfrm flipV="1">
            <a:off x="5950224" y="731606"/>
            <a:ext cx="0" cy="264192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2C32E832-D93F-4F6F-8B9C-11381DB3CD7F}"/>
              </a:ext>
            </a:extLst>
          </p:cNvPr>
          <p:cNvCxnSpPr>
            <a:cxnSpLocks/>
          </p:cNvCxnSpPr>
          <p:nvPr/>
        </p:nvCxnSpPr>
        <p:spPr>
          <a:xfrm flipV="1">
            <a:off x="5936972" y="3372076"/>
            <a:ext cx="6633" cy="2796474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65E34679-2379-4034-95DD-C193C4CD762B}"/>
              </a:ext>
            </a:extLst>
          </p:cNvPr>
          <p:cNvSpPr txBox="1"/>
          <p:nvPr/>
        </p:nvSpPr>
        <p:spPr>
          <a:xfrm>
            <a:off x="758686" y="3554031"/>
            <a:ext cx="1948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rgbClr val="002060"/>
                </a:solidFill>
              </a:rPr>
              <a:t>UiPath</a:t>
            </a:r>
            <a:endParaRPr lang="pt-BR" sz="2400" b="1" dirty="0">
              <a:solidFill>
                <a:srgbClr val="002060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69D29BB5-B711-42AE-A3A8-F70B122F9550}"/>
              </a:ext>
            </a:extLst>
          </p:cNvPr>
          <p:cNvSpPr txBox="1"/>
          <p:nvPr/>
        </p:nvSpPr>
        <p:spPr>
          <a:xfrm>
            <a:off x="593041" y="4200362"/>
            <a:ext cx="5237787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A hiperautomatização reúne vários componentes da automação de processos, integrando ferramentas e tecnologias que ampliam a capacidade de automatizar o trabalho.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Ela começa com a Automação Robótica de Processos (RPA), em sua essência, e expande a capacidade de automação com a inteligência artificial (AI), process mining, </a:t>
            </a:r>
            <a:r>
              <a:rPr lang="pt-BR" sz="1600" dirty="0" err="1">
                <a:solidFill>
                  <a:srgbClr val="002060"/>
                </a:solidFill>
              </a:rPr>
              <a:t>analytics</a:t>
            </a:r>
            <a:r>
              <a:rPr lang="pt-BR" sz="1600" dirty="0">
                <a:solidFill>
                  <a:srgbClr val="002060"/>
                </a:solidFill>
              </a:rPr>
              <a:t> e outras ferramentas avançadas.</a:t>
            </a:r>
            <a:br>
              <a:rPr lang="pt-BR" sz="1600" dirty="0"/>
            </a:br>
            <a:br>
              <a:rPr lang="pt-BR" sz="1600" dirty="0"/>
            </a:br>
            <a:endParaRPr lang="pt-BR" sz="1600" dirty="0">
              <a:solidFill>
                <a:srgbClr val="00206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B303B3B8-15C7-47AE-BEB7-145F0B9C3BC0}"/>
              </a:ext>
            </a:extLst>
          </p:cNvPr>
          <p:cNvSpPr txBox="1"/>
          <p:nvPr/>
        </p:nvSpPr>
        <p:spPr>
          <a:xfrm>
            <a:off x="6919285" y="582758"/>
            <a:ext cx="2980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Benefícios</a:t>
            </a:r>
            <a:endParaRPr lang="pt-BR" sz="2400" b="1" dirty="0">
              <a:solidFill>
                <a:schemeClr val="bg1"/>
              </a:solidFill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ED0E5827-1F12-4D91-955A-204B25F8E068}"/>
              </a:ext>
            </a:extLst>
          </p:cNvPr>
          <p:cNvSpPr txBox="1"/>
          <p:nvPr/>
        </p:nvSpPr>
        <p:spPr>
          <a:xfrm>
            <a:off x="7137946" y="3800252"/>
            <a:ext cx="2980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002060"/>
                </a:solidFill>
              </a:rPr>
              <a:t>Benefícios</a:t>
            </a:r>
            <a:endParaRPr lang="pt-BR" sz="2400" b="1" dirty="0">
              <a:solidFill>
                <a:srgbClr val="002060"/>
              </a:solidFill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8DE728DF-4B10-4573-81DD-64F982C1B69F}"/>
              </a:ext>
            </a:extLst>
          </p:cNvPr>
          <p:cNvSpPr txBox="1"/>
          <p:nvPr/>
        </p:nvSpPr>
        <p:spPr>
          <a:xfrm>
            <a:off x="6752804" y="4329968"/>
            <a:ext cx="42274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Recursos de Inteligência artificial;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Ferramenta automatizada de identificação dos processos;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Capacidade de envolvimento da mão de obra;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Análise Avançada;</a:t>
            </a:r>
          </a:p>
        </p:txBody>
      </p:sp>
    </p:spTree>
    <p:extLst>
      <p:ext uri="{BB962C8B-B14F-4D97-AF65-F5344CB8AC3E}">
        <p14:creationId xmlns:p14="http://schemas.microsoft.com/office/powerpoint/2010/main" val="3974648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 descr="Fundo preto com letras brancas&#10;&#10;Descrição gerada automaticamente">
            <a:extLst>
              <a:ext uri="{FF2B5EF4-FFF2-40B4-BE49-F238E27FC236}">
                <a16:creationId xmlns:a16="http://schemas.microsoft.com/office/drawing/2014/main" id="{18083773-ACD1-4115-AD1C-5D4DBF755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76" y="1432185"/>
            <a:ext cx="3343202" cy="3343202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Gráfico 13" descr="Robô">
            <a:extLst>
              <a:ext uri="{FF2B5EF4-FFF2-40B4-BE49-F238E27FC236}">
                <a16:creationId xmlns:a16="http://schemas.microsoft.com/office/drawing/2014/main" id="{388A6B0A-B575-4EDF-9B5B-E286A4BB9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70586" y="1239167"/>
            <a:ext cx="975422" cy="975422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EFE5EF0-CFA9-4DC7-B89B-0E7C74A8EC09}"/>
              </a:ext>
            </a:extLst>
          </p:cNvPr>
          <p:cNvSpPr txBox="1"/>
          <p:nvPr/>
        </p:nvSpPr>
        <p:spPr>
          <a:xfrm>
            <a:off x="285750" y="573536"/>
            <a:ext cx="4048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latin typeface="Arial Nova" panose="020B0504020202020204" pitchFamily="34" charset="0"/>
              </a:rPr>
              <a:t>Como funcionaria o UIPATH?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7D16ACB-AFDE-4D45-982F-3283616AE2EE}"/>
              </a:ext>
            </a:extLst>
          </p:cNvPr>
          <p:cNvSpPr/>
          <p:nvPr/>
        </p:nvSpPr>
        <p:spPr>
          <a:xfrm flipH="1">
            <a:off x="5455829" y="2382192"/>
            <a:ext cx="6098795" cy="2845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dirty="0"/>
              <a:t>O robô desenvolvido pela empresa SingleTec será responsável por avaliar os possíveis problemas que o Sistema Operacional do totem pode ter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dirty="0"/>
              <a:t>Ele já configurado seria capaz de fazer a varredura do sistema operacional, e caso haja algum problema, o mesmo estará programando para tirar o print da tela e enviar esse print para o NOC, onde ocorrerá a validação e inicio do ajuste no sistema</a:t>
            </a:r>
          </a:p>
        </p:txBody>
      </p:sp>
    </p:spTree>
    <p:extLst>
      <p:ext uri="{BB962C8B-B14F-4D97-AF65-F5344CB8AC3E}">
        <p14:creationId xmlns:p14="http://schemas.microsoft.com/office/powerpoint/2010/main" val="88793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Gráfico 13" descr="Robô">
            <a:extLst>
              <a:ext uri="{FF2B5EF4-FFF2-40B4-BE49-F238E27FC236}">
                <a16:creationId xmlns:a16="http://schemas.microsoft.com/office/drawing/2014/main" id="{388A6B0A-B575-4EDF-9B5B-E286A4BB9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70586" y="1239167"/>
            <a:ext cx="975422" cy="975422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0737A8D3-4374-4A09-B2CB-162589E18EE5}"/>
              </a:ext>
            </a:extLst>
          </p:cNvPr>
          <p:cNvSpPr/>
          <p:nvPr/>
        </p:nvSpPr>
        <p:spPr>
          <a:xfrm>
            <a:off x="210436" y="473776"/>
            <a:ext cx="2920765" cy="667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/>
              <a:t>O João  está efetuando a compra de crédito para seu bilhete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62C20DA-F332-40B0-8C3C-5152C0266CA8}"/>
              </a:ext>
            </a:extLst>
          </p:cNvPr>
          <p:cNvSpPr/>
          <p:nvPr/>
        </p:nvSpPr>
        <p:spPr>
          <a:xfrm>
            <a:off x="271727" y="4837041"/>
            <a:ext cx="1940053" cy="612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/>
              <a:t>Quando João foi colocar o valor de compra o totem parou...</a:t>
            </a:r>
          </a:p>
        </p:txBody>
      </p:sp>
      <p:pic>
        <p:nvPicPr>
          <p:cNvPr id="22" name="Imagem 21" descr="Uma imagem contendo mesa, forno&#10;&#10;Descrição gerada automaticamente">
            <a:extLst>
              <a:ext uri="{FF2B5EF4-FFF2-40B4-BE49-F238E27FC236}">
                <a16:creationId xmlns:a16="http://schemas.microsoft.com/office/drawing/2014/main" id="{04BDBD54-AD02-45A6-875C-E8BF817D40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48" y="1274688"/>
            <a:ext cx="1928813" cy="342900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elo 3D 8" descr="Cartão de crédito de plástico">
                <a:extLst>
                  <a:ext uri="{FF2B5EF4-FFF2-40B4-BE49-F238E27FC236}">
                    <a16:creationId xmlns:a16="http://schemas.microsoft.com/office/drawing/2014/main" id="{479DADCB-A88D-47E2-B557-89938A0B3E4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4337628">
              <a:off x="2053191" y="3739641"/>
              <a:ext cx="345876" cy="196910"/>
            </p:xfrm>
            <a:graphic>
              <a:graphicData uri="http://schemas.microsoft.com/office/drawing/2017/model3d">
                <am3d:model3d r:embed="rId5">
                  <am3d:spPr>
                    <a:xfrm rot="4337628">
                      <a:off x="0" y="0"/>
                      <a:ext cx="345876" cy="196910"/>
                    </a:xfrm>
                    <a:prstGeom prst="rect">
                      <a:avLst/>
                    </a:prstGeom>
                  </am3d:spPr>
                  <am3d:camera>
                    <am3d:pos x="0" y="0" z="5519716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34589" d="1000000"/>
                    <am3d:preTrans dx="-24980" dy="-10921992" dz="-202215"/>
                    <am3d:scale>
                      <am3d:sx n="1000000" d="1000000"/>
                      <am3d:sy n="1000000" d="1000000"/>
                      <am3d:sz n="1000000" d="1000000"/>
                    </am3d:scale>
                    <am3d:rot ax="-2021351" ay="-560594" az="370372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7350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elo 3D 8" descr="Cartão de crédito de plástico">
                <a:extLst>
                  <a:ext uri="{FF2B5EF4-FFF2-40B4-BE49-F238E27FC236}">
                    <a16:creationId xmlns:a16="http://schemas.microsoft.com/office/drawing/2014/main" id="{479DADCB-A88D-47E2-B557-89938A0B3E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4337628">
                <a:off x="2053191" y="3739641"/>
                <a:ext cx="345876" cy="19691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Imagem 2" descr="Homem de negócios inglês">
            <a:extLst>
              <a:ext uri="{FF2B5EF4-FFF2-40B4-BE49-F238E27FC236}">
                <a16:creationId xmlns:a16="http://schemas.microsoft.com/office/drawing/2014/main" id="{FDE8D85B-0DAB-48EF-B1C1-ED7003BFD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776" y="2122784"/>
            <a:ext cx="871764" cy="3139856"/>
          </a:xfrm>
          <a:prstGeom prst="rect">
            <a:avLst/>
          </a:prstGeom>
        </p:spPr>
      </p:pic>
      <p:pic>
        <p:nvPicPr>
          <p:cNvPr id="24" name="Imagem 2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BAF191D9-D3FB-4A04-AD2C-6A04AEF180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125" y="1495523"/>
            <a:ext cx="2069528" cy="2763865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CCE96988-F5C8-4970-9969-09ED2561281E}"/>
              </a:ext>
            </a:extLst>
          </p:cNvPr>
          <p:cNvSpPr txBox="1"/>
          <p:nvPr/>
        </p:nvSpPr>
        <p:spPr>
          <a:xfrm>
            <a:off x="7290220" y="4496883"/>
            <a:ext cx="2503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 robô tiraria print da tela e enviaria pro NOC.</a:t>
            </a:r>
          </a:p>
        </p:txBody>
      </p:sp>
    </p:spTree>
    <p:extLst>
      <p:ext uri="{BB962C8B-B14F-4D97-AF65-F5344CB8AC3E}">
        <p14:creationId xmlns:p14="http://schemas.microsoft.com/office/powerpoint/2010/main" val="384958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6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255</Words>
  <Application>Microsoft Office PowerPoint</Application>
  <PresentationFormat>Widescreen</PresentationFormat>
  <Paragraphs>23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</vt:i4>
      </vt:variant>
    </vt:vector>
  </HeadingPairs>
  <TitlesOfParts>
    <vt:vector size="10" baseType="lpstr">
      <vt:lpstr>Arial</vt:lpstr>
      <vt:lpstr>Arial Nova</vt:lpstr>
      <vt:lpstr>Calibri</vt:lpstr>
      <vt:lpstr>Calibri Light</vt:lpstr>
      <vt:lpstr>Wingdings</vt:lpstr>
      <vt:lpstr>Tema do Office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Isabella Maia</dc:creator>
  <cp:lastModifiedBy>Miguel Moreira</cp:lastModifiedBy>
  <cp:revision>8</cp:revision>
  <dcterms:created xsi:type="dcterms:W3CDTF">2020-05-26T00:29:24Z</dcterms:created>
  <dcterms:modified xsi:type="dcterms:W3CDTF">2020-06-05T22:32:52Z</dcterms:modified>
</cp:coreProperties>
</file>

<file path=docProps/thumbnail.jpeg>
</file>